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s/slide14.xml" ContentType="application/vnd.openxmlformats-officedocument.presentationml.slide+xml"/>
  <Override PartName="/ppt/notesSlides/notesSlide16.xml" ContentType="application/vnd.openxmlformats-officedocument.presentationml.notesSlide+xml"/>
  <Default Extension="xml" ContentType="application/xml"/>
  <Override PartName="/ppt/tableStyles.xml" ContentType="application/vnd.openxmlformats-officedocument.presentationml.tableStyles+xml"/>
  <Override PartName="/ppt/notesSlides/notesSlide31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37.xml" ContentType="application/vnd.openxmlformats-officedocument.presentationml.slide+xml"/>
  <Override PartName="/ppt/notesSlides/notesSlide2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9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s/slide30.xml" ContentType="application/vnd.openxmlformats-officedocument.presentationml.slide+xml"/>
  <Override PartName="/ppt/slides/slide13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ppt/notesSlides/notesSlide7.xml" ContentType="application/vnd.openxmlformats-officedocument.presentationml.notesSlide+xml"/>
  <Override PartName="/ppt/notesSlides/notesSlide30.xml" ContentType="application/vnd.openxmlformats-officedocument.presentationml.notesSlide+xml"/>
  <Override PartName="/ppt/slides/slide27.xml" ContentType="application/vnd.openxmlformats-officedocument.presentationml.slide+xml"/>
  <Override PartName="/ppt/notesSlides/notesSlide29.xml" ContentType="application/vnd.openxmlformats-officedocument.presentationml.notesSlide+xml"/>
  <Override PartName="/ppt/slides/slide20.xml" ContentType="application/vnd.openxmlformats-officedocument.presentationml.slide+xml"/>
  <Override PartName="/ppt/slides/slide36.xml" ContentType="application/vnd.openxmlformats-officedocument.presentationml.slide+xml"/>
  <Override PartName="/ppt/notesSlides/notesSlide22.xml" ContentType="application/vnd.openxmlformats-officedocument.presentationml.notes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notesSlides/notesSlide8.xml" ContentType="application/vnd.openxmlformats-officedocument.presentationml.notesSlide+xml"/>
  <Default Extension="png" ContentType="image/png"/>
  <Override PartName="/ppt/slideLayouts/slideLayout4.xml" ContentType="application/vnd.openxmlformats-officedocument.presentationml.slideLayout+xml"/>
  <Override PartName="/ppt/slides/slide12.xml" ContentType="application/vnd.openxmlformats-officedocument.presentationml.slide+xml"/>
  <Override PartName="/ppt/notesSlides/notesSlide14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slides/slide26.xml" ContentType="application/vnd.openxmlformats-officedocument.presentationml.slide+xml"/>
  <Override PartName="/ppt/notesSlides/notesSlide28.xml" ContentType="application/vnd.openxmlformats-officedocument.presentationml.notesSlide+xml"/>
  <Override PartName="/ppt/slides/slide35.xml" ContentType="application/vnd.openxmlformats-officedocument.presentationml.slide+xml"/>
  <Override PartName="/ppt/notesSlides/notesSlide21.xml" ContentType="application/vnd.openxmlformats-officedocument.presentationml.notes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11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5.xml" ContentType="application/vnd.openxmlformats-officedocument.presentationml.notesSlide+xml"/>
  <Override PartName="/ppt/slides/slide25.xml" ContentType="application/vnd.openxmlformats-officedocument.presentationml.slide+xml"/>
  <Override PartName="/ppt/notesSlides/notesSlide27.xml" ContentType="application/vnd.openxmlformats-officedocument.presentationml.notesSlide+xml"/>
  <Override PartName="/ppt/slides/slide9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34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17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2.xml" ContentType="application/vnd.openxmlformats-officedocument.presentationml.notesSlide+xml"/>
  <Override PartName="/docProps/app.xml" ContentType="application/vnd.openxmlformats-officedocument.extended-properties+xml"/>
  <Override PartName="/ppt/notesSlides/notesSlide4.xml" ContentType="application/vnd.openxmlformats-officedocument.presentationml.notesSlide+xml"/>
  <Override PartName="/ppt/slides/slide24.xml" ContentType="application/vnd.openxmlformats-officedocument.presentationml.slide+xml"/>
  <Override PartName="/ppt/notesSlides/notesSlide10.xml" ContentType="application/vnd.openxmlformats-officedocument.presentationml.notesSlide+xml"/>
  <Override PartName="/ppt/notesSlides/notesSlide26.xml" ContentType="application/vnd.openxmlformats-officedocument.presentationml.notesSlide+xml"/>
  <Override PartName="/ppt/slides/slide8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33.xml" ContentType="application/vnd.openxmlformats-officedocument.presentationml.slide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16.xml" ContentType="application/vnd.openxmlformats-officedocument.presentationml.slide+xml"/>
  <Override PartName="/ppt/notesSlides/notesSlide18.xml" ContentType="application/vnd.openxmlformats-officedocument.presentationml.notesSlide+xml"/>
  <Default Extension="jpeg" ContentType="image/jpeg"/>
  <Override PartName="/ppt/viewProps.xml" ContentType="application/vnd.openxmlformats-officedocument.presentationml.viewProps+xml"/>
  <Override PartName="/ppt/notesSlides/notesSlide11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s/slide23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5.xml" ContentType="application/vnd.openxmlformats-officedocument.presentationml.slide+xml"/>
  <Override PartName="/ppt/notesSlides/notesSlide17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2.xml" ContentType="application/vnd.openxmlformats-officedocument.presentationml.notesSlide+xml"/>
  <Override PartName="/ppt/slides/slide29.xml" ContentType="application/vnd.openxmlformats-officedocument.presentationml.slide+xml"/>
  <Override PartName="/ppt/theme/theme1.xml" ContentType="application/vnd.openxmlformats-officedocument.theme+xml"/>
  <Override PartName="/ppt/slides/slide22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4.xml" ContentType="application/vnd.openxmlformats-officedocument.presentationml.notesSlide+xml"/>
  <Override PartName="/ppt/slides/slide6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31.xml" ContentType="application/vnd.openxmlformats-officedocument.presentationml.slide+xml"/>
  <Default Extension="bin" ContentType="application/vnd.openxmlformats-officedocument.presentationml.printerSettings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trictFirstAndLastChars="0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75" r:id="rId4"/>
    <p:sldId id="277" r:id="rId5"/>
    <p:sldId id="278" r:id="rId6"/>
    <p:sldId id="267" r:id="rId7"/>
    <p:sldId id="268" r:id="rId8"/>
    <p:sldId id="276" r:id="rId9"/>
    <p:sldId id="269" r:id="rId10"/>
    <p:sldId id="270" r:id="rId11"/>
    <p:sldId id="271" r:id="rId12"/>
    <p:sldId id="273" r:id="rId13"/>
    <p:sldId id="272" r:id="rId14"/>
    <p:sldId id="292" r:id="rId15"/>
    <p:sldId id="274" r:id="rId16"/>
    <p:sldId id="293" r:id="rId17"/>
    <p:sldId id="294" r:id="rId18"/>
    <p:sldId id="295" r:id="rId19"/>
    <p:sldId id="296" r:id="rId20"/>
    <p:sldId id="258" r:id="rId21"/>
    <p:sldId id="261" r:id="rId22"/>
    <p:sldId id="262" r:id="rId23"/>
    <p:sldId id="279" r:id="rId24"/>
    <p:sldId id="286" r:id="rId25"/>
    <p:sldId id="287" r:id="rId26"/>
    <p:sldId id="264" r:id="rId27"/>
    <p:sldId id="280" r:id="rId28"/>
    <p:sldId id="281" r:id="rId29"/>
    <p:sldId id="283" r:id="rId30"/>
    <p:sldId id="284" r:id="rId31"/>
    <p:sldId id="285" r:id="rId32"/>
    <p:sldId id="288" r:id="rId33"/>
    <p:sldId id="289" r:id="rId34"/>
    <p:sldId id="265" r:id="rId35"/>
    <p:sldId id="291" r:id="rId36"/>
    <p:sldId id="290" r:id="rId37"/>
    <p:sldId id="297" r:id="rId38"/>
  </p:sldIdLst>
  <p:sldSz cx="9144000" cy="6858000" type="screen4x3"/>
  <p:notesSz cx="6796088" cy="9925050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5pPr>
    <a:lvl6pPr marL="22860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6pPr>
    <a:lvl7pPr marL="27432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7pPr>
    <a:lvl8pPr marL="32004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8pPr>
    <a:lvl9pPr marL="36576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 frameSlides="1"/>
  <p:showPr showNarration="1">
    <p:present/>
    <p:sldAll/>
    <p:penClr>
      <a:schemeClr val="tx1"/>
    </p:penClr>
  </p:showPr>
  <p:clrMru>
    <a:srgbClr val="470FB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368" y="-11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6796088" cy="99250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1" name="Text Box 3"/>
          <p:cNvSpPr txBox="1">
            <a:spLocks noChangeArrowheads="1"/>
          </p:cNvSpPr>
          <p:nvPr/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15988" y="744538"/>
            <a:ext cx="4964112" cy="3721100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3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679450" y="4714875"/>
            <a:ext cx="5437188" cy="44656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0" y="9426575"/>
            <a:ext cx="2946400" cy="4968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49688" y="9426575"/>
            <a:ext cx="2944812" cy="4953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24688D03-F045-B643-BD3A-F95C8B91471A}" type="slidenum">
              <a:rPr lang="en-GB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C23BE51-E56D-C34D-8751-203456E9F0D8}" type="slidenum">
              <a:rPr lang="en-GB"/>
              <a:pPr/>
              <a:t>1</a:t>
            </a:fld>
            <a:endParaRPr lang="en-GB"/>
          </a:p>
        </p:txBody>
      </p:sp>
      <p:sp>
        <p:nvSpPr>
          <p:cNvPr id="1433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3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10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11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19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2A72A8A-8A6D-C84C-8B8D-5B7A18CF2D34}" type="slidenum">
              <a:rPr lang="en-GB"/>
              <a:pPr/>
              <a:t>20</a:t>
            </a:fld>
            <a:endParaRPr lang="en-GB"/>
          </a:p>
        </p:txBody>
      </p:sp>
      <p:sp>
        <p:nvSpPr>
          <p:cNvPr id="1638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C63DFA0-64C2-004C-8AFC-C4742DB3F677}" type="slidenum">
              <a:rPr lang="en-GB"/>
              <a:pPr/>
              <a:t>21</a:t>
            </a:fld>
            <a:endParaRPr lang="en-GB"/>
          </a:p>
        </p:txBody>
      </p:sp>
      <p:sp>
        <p:nvSpPr>
          <p:cNvPr id="1945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CB62645-5AB3-4041-B56A-A33D47A8A679}" type="slidenum">
              <a:rPr lang="en-GB"/>
              <a:pPr/>
              <a:t>22</a:t>
            </a:fld>
            <a:endParaRPr lang="en-GB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CB62645-5AB3-4041-B56A-A33D47A8A679}" type="slidenum">
              <a:rPr lang="en-GB"/>
              <a:pPr/>
              <a:t>23</a:t>
            </a:fld>
            <a:endParaRPr lang="en-GB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0B1D197-4967-A646-94CB-9B581815B090}" type="slidenum">
              <a:rPr lang="en-GB"/>
              <a:pPr/>
              <a:t>26</a:t>
            </a:fld>
            <a:endParaRPr lang="en-GB"/>
          </a:p>
        </p:txBody>
      </p:sp>
      <p:sp>
        <p:nvSpPr>
          <p:cNvPr id="2252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34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35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36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4F02A2-6C30-E14B-8D14-9D5908574FD1}" type="slidenum">
              <a:rPr lang="en-GB"/>
              <a:pPr/>
              <a:t>37</a:t>
            </a:fld>
            <a:endParaRPr lang="en-GB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9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79450" y="4714875"/>
            <a:ext cx="5438775" cy="4560888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9C96DDB7-5383-CA45-AD3D-5196D0FCCB9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E2727F65-CFBD-7B43-9322-F698D8F3C317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5813" cy="5849937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49937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6EC32BFB-CBF2-654C-B5C8-1CDFD3505040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5AA26255-1DD8-884C-AD22-BA390A2AFD6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EC096B-64A2-7B44-875A-6A9EE250669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7013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0200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C2370D3-9E53-A24E-98F4-CB586A07843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1D0F75B7-7646-154B-BC7D-5F83700AF1E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E5B2F3-B621-B146-B91D-6D8C2EE9574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39FA33B3-5ED0-C34D-B375-AF24041DBFE4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6CBCF18-5E33-6E4D-ACAC-1EEF9BC3580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9F3D21-02CA-4945-8B05-F691DF056F1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8013" cy="11414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8013" cy="4524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Text Box 3"/>
          <p:cNvSpPr txBox="1">
            <a:spLocks noChangeArrowheads="1"/>
          </p:cNvSpPr>
          <p:nvPr/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5225"/>
            <a:ext cx="2132013" cy="4746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A622B62-27B7-D444-97B6-2EBD5876234C}" type="slidenum">
              <a:rPr lang="en-GB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2pPr>
      <a:lvl3pPr marL="1143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3pPr>
      <a:lvl4pPr marL="1600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4pPr>
      <a:lvl5pPr marL="20574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9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741363"/>
            <a:ext cx="9144000" cy="61166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0" y="730414"/>
            <a:ext cx="9180513" cy="12604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1000">
                <a:schemeClr val="tx1"/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" y="730414"/>
            <a:ext cx="9144000" cy="126047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1000">
                <a:schemeClr val="tx1"/>
              </a:gs>
            </a:gsLst>
            <a:lin ang="5400000" scaled="0"/>
            <a:tileRect/>
          </a:gra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7" name="Text Box 5"/>
          <p:cNvSpPr txBox="1">
            <a:spLocks noChangeArrowheads="1"/>
          </p:cNvSpPr>
          <p:nvPr/>
        </p:nvSpPr>
        <p:spPr bwMode="auto">
          <a:xfrm>
            <a:off x="304800" y="507645"/>
            <a:ext cx="8439805" cy="86395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5000" b="1" i="0" dirty="0" smtClean="0">
                <a:solidFill>
                  <a:srgbClr val="FFFFFF"/>
                </a:solidFill>
                <a:ea typeface="Arial" charset="0"/>
                <a:cs typeface="Arial" charset="0"/>
              </a:rPr>
              <a:t>Pluralism about Joint Action</a:t>
            </a:r>
            <a:endParaRPr lang="en-GB" sz="5000" b="1" i="0" dirty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41096" y="979488"/>
            <a:ext cx="4651375" cy="620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443929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painting </a:t>
            </a:r>
            <a:r>
              <a:rPr lang="en-US" i="0" dirty="0"/>
              <a:t>the house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lifting </a:t>
            </a:r>
            <a:r>
              <a:rPr lang="en-US" i="0" dirty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 heavy sofa </a:t>
            </a: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preparing </a:t>
            </a:r>
            <a:r>
              <a:rPr lang="en-US" i="0" dirty="0"/>
              <a:t>a hollandaise sauce </a:t>
            </a:r>
            <a:r>
              <a:rPr lang="en-US" i="0" dirty="0" smtClean="0"/>
              <a:t>together</a:t>
            </a:r>
            <a:endParaRPr lang="en-US" i="0" dirty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going </a:t>
            </a:r>
            <a:r>
              <a:rPr lang="en-US" i="0" dirty="0"/>
              <a:t>to Chicago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walking 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Shared emotion is not a feature of every joint action.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There are characteristic features common to all joint actions (e.g. shared intention).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Only such features are relevant to answering constitutive questions about what joint action is.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81000" y="4724400"/>
            <a:ext cx="7467600" cy="12954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443929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painting </a:t>
            </a:r>
            <a:r>
              <a:rPr lang="en-US" i="0" dirty="0"/>
              <a:t>the house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lifting </a:t>
            </a:r>
            <a:r>
              <a:rPr lang="en-US" i="0" dirty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 heavy sofa </a:t>
            </a: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preparing </a:t>
            </a:r>
            <a:r>
              <a:rPr lang="en-US" i="0" dirty="0"/>
              <a:t>a hollandaise sauce </a:t>
            </a:r>
            <a:r>
              <a:rPr lang="en-US" i="0" dirty="0" smtClean="0"/>
              <a:t>together</a:t>
            </a:r>
            <a:endParaRPr lang="en-US" i="0" dirty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going </a:t>
            </a:r>
            <a:r>
              <a:rPr lang="en-US" i="0" dirty="0"/>
              <a:t>to Chicago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walking 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Shared emotion is not a feature of every joint action.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There are characteristic features common to all joint actions (e.g. shared intention).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Only such features are relevant to answering constitutive questions about what joint action is.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2709000"/>
            <a:ext cx="7200000" cy="432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Shared Intention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72000" y="990600"/>
            <a:ext cx="6724200" cy="4496731"/>
            <a:chOff x="972000" y="990600"/>
            <a:chExt cx="6724200" cy="4496731"/>
          </a:xfrm>
        </p:grpSpPr>
        <p:sp>
          <p:nvSpPr>
            <p:cNvPr id="4098" name="Text Box 2"/>
            <p:cNvSpPr txBox="1">
              <a:spLocks noChangeArrowheads="1"/>
            </p:cNvSpPr>
            <p:nvPr/>
          </p:nvSpPr>
          <p:spPr bwMode="auto">
            <a:xfrm>
              <a:off x="972000" y="1295400"/>
              <a:ext cx="4362000" cy="771623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/>
                <a:t>‘I take a </a:t>
              </a:r>
              <a:r>
                <a:rPr lang="en-US" i="0" dirty="0" smtClean="0"/>
                <a:t>collective </a:t>
              </a:r>
              <a:r>
                <a:rPr lang="en-US" i="0" dirty="0"/>
                <a:t>action to involve a collective</a:t>
              </a:r>
              <a:r>
                <a:rPr lang="en-US" i="0" dirty="0" smtClean="0"/>
                <a:t> intention</a:t>
              </a:r>
              <a:r>
                <a:rPr lang="en-US" i="0" dirty="0"/>
                <a:t>.</a:t>
              </a:r>
              <a:r>
                <a:rPr lang="en-US" i="0" dirty="0" smtClean="0"/>
                <a:t>’</a:t>
              </a:r>
            </a:p>
          </p:txBody>
        </p:sp>
        <p:pic>
          <p:nvPicPr>
            <p:cNvPr id="4" name="Picture 3" descr="Margaret.Gilbert_Uci.161253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22938" y="990600"/>
              <a:ext cx="1973262" cy="1973262"/>
            </a:xfrm>
            <a:prstGeom prst="rect">
              <a:avLst/>
            </a:prstGeom>
          </p:spPr>
        </p:pic>
        <p:sp>
          <p:nvSpPr>
            <p:cNvPr id="5" name="Text Box 2"/>
            <p:cNvSpPr txBox="1">
              <a:spLocks noChangeArrowheads="1"/>
            </p:cNvSpPr>
            <p:nvPr/>
          </p:nvSpPr>
          <p:spPr bwMode="auto">
            <a:xfrm>
              <a:off x="990600" y="4038600"/>
              <a:ext cx="6705600" cy="1448731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‘</a:t>
              </a:r>
              <a:r>
                <a:rPr lang="en-US" i="0" dirty="0"/>
                <a:t>the key property of joint action lies in its internal component [...] in the participants’ having a “collective” or “shared</a:t>
              </a:r>
              <a:r>
                <a:rPr lang="en-US" i="0" dirty="0" smtClean="0"/>
                <a:t>” intention</a:t>
              </a:r>
              <a:r>
                <a:rPr lang="en-US" i="0" dirty="0"/>
                <a:t>.</a:t>
              </a:r>
              <a:r>
                <a:rPr lang="en-US" i="0" dirty="0" smtClean="0"/>
                <a:t>’ </a:t>
              </a:r>
            </a:p>
            <a:p>
              <a:pPr algn="r"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US" i="0" dirty="0" smtClean="0"/>
                <a:t>(</a:t>
              </a:r>
              <a:r>
                <a:rPr lang="en-US" i="0" dirty="0" err="1" smtClean="0"/>
                <a:t>Facundo</a:t>
              </a:r>
              <a:r>
                <a:rPr lang="en-US" i="0" dirty="0" smtClean="0"/>
                <a:t> Alonso, 2009, pp. 444-5)</a:t>
              </a:r>
              <a:endParaRPr lang="en-US" i="0" dirty="0" smtClean="0">
                <a:solidFill>
                  <a:srgbClr val="FFFFFF"/>
                </a:solidFill>
                <a:ea typeface="Arial" charset="0"/>
                <a:cs typeface="Arial" charset="0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/>
              <a:t>awareness of joint-</a:t>
            </a:r>
            <a:r>
              <a:rPr lang="en-US" b="1" i="0" dirty="0" err="1" smtClean="0"/>
              <a:t>ness</a:t>
            </a:r>
            <a:r>
              <a:rPr lang="en-US" i="0" dirty="0" smtClean="0"/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/>
              <a:t>awareness of others’ agency</a:t>
            </a:r>
            <a:r>
              <a:rPr lang="en-US" i="0" dirty="0" smtClean="0"/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at least one of the agents is aware of</a:t>
            </a:r>
            <a:r>
              <a:rPr lang="en-US" i="0" dirty="0" smtClean="0"/>
              <a:t> one or more of </a:t>
            </a:r>
            <a:r>
              <a:rPr lang="en-US" i="0" dirty="0" smtClean="0"/>
              <a:t>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/>
              <a:t>awareness of others’ states or commitments</a:t>
            </a:r>
            <a:r>
              <a:rPr lang="en-US" i="0" dirty="0" smtClean="0"/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at least one of the agents who are F-</a:t>
            </a:r>
            <a:r>
              <a:rPr lang="en-US" i="0" dirty="0" err="1" smtClean="0"/>
              <a:t>ing</a:t>
            </a:r>
            <a:r>
              <a:rPr lang="en-US" i="0" dirty="0" smtClean="0"/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1295400"/>
            <a:ext cx="9144000" cy="14478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one or more of 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2819400"/>
            <a:ext cx="9144000" cy="1143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one or more of 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3962400"/>
            <a:ext cx="9144000" cy="14478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one or more of 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joint-</a:t>
            </a:r>
            <a:r>
              <a:rPr lang="en-US" b="1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ness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agency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is aware of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one or more of 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awareness of others’ states or commitments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at least one of the agents who are F-</a:t>
            </a:r>
            <a:r>
              <a:rPr lang="en-US" i="0" dirty="0" err="1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ing</a:t>
            </a: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144873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/>
              <a:t>the ‘potential role of shared emotions in [...] joint action (e.g. initiating, </a:t>
            </a:r>
            <a:r>
              <a:rPr lang="en-US" i="0" dirty="0" smtClean="0"/>
              <a:t>motivating</a:t>
            </a:r>
            <a:r>
              <a:rPr lang="en-US" i="0" dirty="0"/>
              <a:t>, structuring, facilitating).’</a:t>
            </a: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/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1110177"/>
          </a:xfrm>
          <a:prstGeom prst="rect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/>
              <a:t>the ‘potential role of shared emotions in [...] joint </a:t>
            </a:r>
            <a:r>
              <a:rPr lang="en-US" i="0" dirty="0" smtClean="0"/>
              <a:t>action’</a:t>
            </a: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406400"/>
            <a:ext cx="9144000" cy="591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5138738" y="6019800"/>
            <a:ext cx="3609975" cy="4286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>
                <a:solidFill>
                  <a:srgbClr val="FFFFFF"/>
                </a:solidFill>
                <a:ea typeface="Arial" charset="0"/>
                <a:cs typeface="Arial" charset="0"/>
              </a:rPr>
              <a:t>cf. Vesper et al (forthcoming)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42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3"/>
          <a:srcRect r="49184"/>
          <a:stretch>
            <a:fillRect/>
          </a:stretch>
        </p:blipFill>
        <p:spPr bwMode="auto">
          <a:xfrm>
            <a:off x="3175" y="0"/>
            <a:ext cx="464502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958754">
            <a:off x="1301658" y="469660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0779781">
            <a:off x="467096" y="489677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75" y="0"/>
            <a:ext cx="914082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5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958754">
            <a:off x="1301658" y="469660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6" name="Picture 1"/>
          <p:cNvPicPr>
            <a:picLocks noChangeAspect="1" noChangeArrowheads="1"/>
          </p:cNvPicPr>
          <p:nvPr/>
        </p:nvPicPr>
        <p:blipFill>
          <a:blip r:embed="rId3">
            <a:alphaModFix/>
          </a:blip>
          <a:srcRect l="5801" t="82222" r="84196" b="5556"/>
          <a:stretch>
            <a:fillRect/>
          </a:stretch>
        </p:blipFill>
        <p:spPr bwMode="auto">
          <a:xfrm rot="20779781">
            <a:off x="467096" y="4896779"/>
            <a:ext cx="914400" cy="8382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457200" y="2709000"/>
            <a:ext cx="8153400" cy="43306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But Are They Joint Actions?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457200" y="2709000"/>
            <a:ext cx="8153400" cy="43306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an imaginary super-agent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Picture 1"/>
          <p:cNvPicPr>
            <a:picLocks noChangeAspect="1" noChangeArrowheads="1"/>
          </p:cNvPicPr>
          <p:nvPr/>
        </p:nvPicPr>
        <p:blipFill>
          <a:blip r:embed="rId3">
            <a:lum bright="-24000" contrast="26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972000" y="1295400"/>
            <a:ext cx="7410000" cy="458035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/>
              <a:t>awareness of joint-</a:t>
            </a:r>
            <a:r>
              <a:rPr lang="en-US" b="1" i="0" dirty="0" err="1" smtClean="0"/>
              <a:t>ness</a:t>
            </a:r>
            <a:r>
              <a:rPr lang="en-US" i="0" dirty="0" smtClean="0"/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at least one of the agents knows that they are not acting individually; she or they have ‘a conception of themselves as contributors to a collective end.’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/>
              <a:t>awareness of others’ agency</a:t>
            </a:r>
            <a:r>
              <a:rPr lang="en-US" i="0" dirty="0" smtClean="0"/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at least one of the agents is aware of</a:t>
            </a:r>
            <a:r>
              <a:rPr lang="en-US" i="0" dirty="0" smtClean="0"/>
              <a:t> one or more of </a:t>
            </a:r>
            <a:r>
              <a:rPr lang="en-US" i="0" dirty="0" smtClean="0"/>
              <a:t>the others as an intentional agent.</a:t>
            </a:r>
          </a:p>
          <a:p>
            <a:pPr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b="1" i="0" dirty="0" smtClean="0"/>
              <a:t>awareness of others’ states or commitments</a:t>
            </a:r>
            <a:r>
              <a:rPr lang="en-US" i="0" dirty="0" smtClean="0"/>
              <a:t> </a:t>
            </a:r>
          </a:p>
          <a:p>
            <a:pPr marL="360000"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at least one of the agents who are F-</a:t>
            </a:r>
            <a:r>
              <a:rPr lang="en-US" i="0" dirty="0" err="1" smtClean="0"/>
              <a:t>ing</a:t>
            </a:r>
            <a:r>
              <a:rPr lang="en-US" i="0" dirty="0" smtClean="0"/>
              <a:t> is aware of, or has individuating beliefs about, some of the others’ intentions, beliefs or commitments concerning F.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457200" y="2709000"/>
            <a:ext cx="8153400" cy="43306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There are no characteristic features common to all joint actions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083" name="Picture 3"/>
          <p:cNvPicPr>
            <a:picLocks noChangeAspect="1" noChangeArrowheads="1"/>
          </p:cNvPicPr>
          <p:nvPr/>
        </p:nvPicPr>
        <p:blipFill>
          <a:blip r:embed="rId2">
            <a:lum bright="12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/>
              <a:t>the ‘potential role of shared emotions in [...] joint action (e.g. initiating, </a:t>
            </a:r>
            <a:r>
              <a:rPr lang="en-US" i="0" dirty="0" smtClean="0"/>
              <a:t>motivating</a:t>
            </a:r>
            <a:r>
              <a:rPr lang="en-US" i="0" dirty="0"/>
              <a:t>, structuring, facilitating).’</a:t>
            </a: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motivates people to engage in joint action?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are the perceptual, cognitive, and motor processes that enable effective joint action?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1110177"/>
          </a:xfrm>
          <a:prstGeom prst="rect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/>
              <a:t>the ‘potential role of shared emotions in [...] joint </a:t>
            </a:r>
            <a:r>
              <a:rPr lang="en-US" i="0" dirty="0" smtClean="0"/>
              <a:t>action’</a:t>
            </a: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154" name="Picture 2"/>
          <p:cNvPicPr>
            <a:picLocks noChangeAspect="1" noChangeArrowheads="1"/>
          </p:cNvPicPr>
          <p:nvPr/>
        </p:nvPicPr>
        <p:blipFill>
          <a:blip r:embed="rId2">
            <a:lum bright="-6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" name="Group 3"/>
          <p:cNvGrpSpPr>
            <a:grpSpLocks/>
          </p:cNvGrpSpPr>
          <p:nvPr/>
        </p:nvGrpSpPr>
        <p:grpSpPr bwMode="auto">
          <a:xfrm>
            <a:off x="4572000" y="260350"/>
            <a:ext cx="3492500" cy="4608513"/>
            <a:chOff x="2858" y="1198"/>
            <a:chExt cx="2200" cy="2903"/>
          </a:xfrm>
        </p:grpSpPr>
        <p:sp>
          <p:nvSpPr>
            <p:cNvPr id="305156" name="Oval 4"/>
            <p:cNvSpPr>
              <a:spLocks noChangeArrowheads="1"/>
            </p:cNvSpPr>
            <p:nvPr/>
          </p:nvSpPr>
          <p:spPr bwMode="auto">
            <a:xfrm>
              <a:off x="3356" y="3693"/>
              <a:ext cx="227" cy="22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57" name="Line 5"/>
            <p:cNvSpPr>
              <a:spLocks noChangeShapeType="1"/>
            </p:cNvSpPr>
            <p:nvPr/>
          </p:nvSpPr>
          <p:spPr bwMode="auto">
            <a:xfrm flipV="1">
              <a:off x="3573" y="3295"/>
              <a:ext cx="817" cy="454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58" name="Text Box 6"/>
            <p:cNvSpPr txBox="1">
              <a:spLocks noChangeArrowheads="1"/>
            </p:cNvSpPr>
            <p:nvPr/>
          </p:nvSpPr>
          <p:spPr bwMode="auto">
            <a:xfrm>
              <a:off x="3084" y="3832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/>
                <a:t>sting</a:t>
              </a:r>
            </a:p>
          </p:txBody>
        </p:sp>
        <p:sp>
          <p:nvSpPr>
            <p:cNvPr id="305159" name="Oval 7"/>
            <p:cNvSpPr>
              <a:spLocks noChangeArrowheads="1"/>
            </p:cNvSpPr>
            <p:nvPr/>
          </p:nvSpPr>
          <p:spPr bwMode="auto">
            <a:xfrm>
              <a:off x="3175" y="3282"/>
              <a:ext cx="227" cy="22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60" name="Line 8"/>
            <p:cNvSpPr>
              <a:spLocks noChangeShapeType="1"/>
            </p:cNvSpPr>
            <p:nvPr/>
          </p:nvSpPr>
          <p:spPr bwMode="auto">
            <a:xfrm flipV="1">
              <a:off x="3402" y="3149"/>
              <a:ext cx="907" cy="227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61" name="Text Box 9"/>
            <p:cNvSpPr txBox="1">
              <a:spLocks noChangeArrowheads="1"/>
            </p:cNvSpPr>
            <p:nvPr/>
          </p:nvSpPr>
          <p:spPr bwMode="auto">
            <a:xfrm>
              <a:off x="2903" y="3421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/>
                <a:t>sting</a:t>
              </a:r>
            </a:p>
          </p:txBody>
        </p:sp>
        <p:sp>
          <p:nvSpPr>
            <p:cNvPr id="305162" name="Oval 10"/>
            <p:cNvSpPr>
              <a:spLocks noChangeArrowheads="1"/>
            </p:cNvSpPr>
            <p:nvPr/>
          </p:nvSpPr>
          <p:spPr bwMode="auto">
            <a:xfrm>
              <a:off x="3130" y="2828"/>
              <a:ext cx="227" cy="22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63" name="Line 11"/>
            <p:cNvSpPr>
              <a:spLocks noChangeShapeType="1"/>
            </p:cNvSpPr>
            <p:nvPr/>
          </p:nvSpPr>
          <p:spPr bwMode="auto">
            <a:xfrm>
              <a:off x="3357" y="2964"/>
              <a:ext cx="907" cy="3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64" name="Text Box 12"/>
            <p:cNvSpPr txBox="1">
              <a:spLocks noChangeArrowheads="1"/>
            </p:cNvSpPr>
            <p:nvPr/>
          </p:nvSpPr>
          <p:spPr bwMode="auto">
            <a:xfrm>
              <a:off x="2858" y="2967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/>
                <a:t>sting</a:t>
              </a:r>
            </a:p>
          </p:txBody>
        </p:sp>
        <p:sp>
          <p:nvSpPr>
            <p:cNvPr id="305165" name="Oval 13"/>
            <p:cNvSpPr>
              <a:spLocks noChangeArrowheads="1"/>
            </p:cNvSpPr>
            <p:nvPr/>
          </p:nvSpPr>
          <p:spPr bwMode="auto">
            <a:xfrm>
              <a:off x="3220" y="2375"/>
              <a:ext cx="227" cy="22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66" name="Line 14"/>
            <p:cNvSpPr>
              <a:spLocks noChangeShapeType="1"/>
            </p:cNvSpPr>
            <p:nvPr/>
          </p:nvSpPr>
          <p:spPr bwMode="auto">
            <a:xfrm>
              <a:off x="3447" y="2511"/>
              <a:ext cx="862" cy="275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67" name="Text Box 15"/>
            <p:cNvSpPr txBox="1">
              <a:spLocks noChangeArrowheads="1"/>
            </p:cNvSpPr>
            <p:nvPr/>
          </p:nvSpPr>
          <p:spPr bwMode="auto">
            <a:xfrm>
              <a:off x="2948" y="2514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/>
                <a:t>sting</a:t>
              </a:r>
            </a:p>
          </p:txBody>
        </p:sp>
        <p:sp>
          <p:nvSpPr>
            <p:cNvPr id="305168" name="Oval 16"/>
            <p:cNvSpPr>
              <a:spLocks noChangeArrowheads="1"/>
            </p:cNvSpPr>
            <p:nvPr/>
          </p:nvSpPr>
          <p:spPr bwMode="auto">
            <a:xfrm>
              <a:off x="3447" y="1967"/>
              <a:ext cx="227" cy="227"/>
            </a:xfrm>
            <a:prstGeom prst="ellipse">
              <a:avLst/>
            </a:prstGeom>
            <a:noFill/>
            <a:ln w="38100">
              <a:solidFill>
                <a:srgbClr val="FFFFFF">
                  <a:alpha val="50000"/>
                </a:srgbClr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69" name="Line 17"/>
            <p:cNvSpPr>
              <a:spLocks noChangeShapeType="1"/>
            </p:cNvSpPr>
            <p:nvPr/>
          </p:nvSpPr>
          <p:spPr bwMode="auto">
            <a:xfrm>
              <a:off x="3664" y="2141"/>
              <a:ext cx="726" cy="499"/>
            </a:xfrm>
            <a:prstGeom prst="line">
              <a:avLst/>
            </a:prstGeom>
            <a:noFill/>
            <a:ln w="28575">
              <a:solidFill>
                <a:srgbClr val="FFFFFF">
                  <a:alpha val="50000"/>
                </a:srgbClr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70" name="Text Box 18"/>
            <p:cNvSpPr txBox="1">
              <a:spLocks noChangeArrowheads="1"/>
            </p:cNvSpPr>
            <p:nvPr/>
          </p:nvSpPr>
          <p:spPr bwMode="auto">
            <a:xfrm>
              <a:off x="3175" y="2106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>
                  <a:solidFill>
                    <a:srgbClr val="C0C0C0"/>
                  </a:solidFill>
                </a:rPr>
                <a:t>sting</a:t>
              </a:r>
            </a:p>
          </p:txBody>
        </p:sp>
        <p:sp>
          <p:nvSpPr>
            <p:cNvPr id="305171" name="Oval 19"/>
            <p:cNvSpPr>
              <a:spLocks noChangeArrowheads="1"/>
            </p:cNvSpPr>
            <p:nvPr/>
          </p:nvSpPr>
          <p:spPr bwMode="auto">
            <a:xfrm>
              <a:off x="3855" y="1607"/>
              <a:ext cx="227" cy="227"/>
            </a:xfrm>
            <a:prstGeom prst="ellipse">
              <a:avLst/>
            </a:prstGeom>
            <a:noFill/>
            <a:ln w="38100">
              <a:solidFill>
                <a:srgbClr val="FFFFFF">
                  <a:alpha val="39999"/>
                </a:srgbClr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72" name="Line 20"/>
            <p:cNvSpPr>
              <a:spLocks noChangeShapeType="1"/>
            </p:cNvSpPr>
            <p:nvPr/>
          </p:nvSpPr>
          <p:spPr bwMode="auto">
            <a:xfrm>
              <a:off x="4042" y="1793"/>
              <a:ext cx="499" cy="771"/>
            </a:xfrm>
            <a:prstGeom prst="line">
              <a:avLst/>
            </a:prstGeom>
            <a:noFill/>
            <a:ln w="28575">
              <a:solidFill>
                <a:srgbClr val="FFFFFF">
                  <a:alpha val="39999"/>
                </a:srgbClr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73" name="Text Box 21"/>
            <p:cNvSpPr txBox="1">
              <a:spLocks noChangeArrowheads="1"/>
            </p:cNvSpPr>
            <p:nvPr/>
          </p:nvSpPr>
          <p:spPr bwMode="auto">
            <a:xfrm>
              <a:off x="3583" y="1746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>
                  <a:solidFill>
                    <a:srgbClr val="969696"/>
                  </a:solidFill>
                </a:rPr>
                <a:t>sting</a:t>
              </a:r>
            </a:p>
          </p:txBody>
        </p:sp>
        <p:sp>
          <p:nvSpPr>
            <p:cNvPr id="305174" name="Oval 22"/>
            <p:cNvSpPr>
              <a:spLocks noChangeArrowheads="1"/>
            </p:cNvSpPr>
            <p:nvPr/>
          </p:nvSpPr>
          <p:spPr bwMode="auto">
            <a:xfrm>
              <a:off x="4309" y="1425"/>
              <a:ext cx="227" cy="227"/>
            </a:xfrm>
            <a:prstGeom prst="ellipse">
              <a:avLst/>
            </a:prstGeom>
            <a:noFill/>
            <a:ln w="38100">
              <a:solidFill>
                <a:srgbClr val="FFFFFF">
                  <a:alpha val="30000"/>
                </a:srgbClr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75" name="Line 23"/>
            <p:cNvSpPr>
              <a:spLocks noChangeShapeType="1"/>
            </p:cNvSpPr>
            <p:nvPr/>
          </p:nvSpPr>
          <p:spPr bwMode="auto">
            <a:xfrm>
              <a:off x="4445" y="1652"/>
              <a:ext cx="227" cy="862"/>
            </a:xfrm>
            <a:prstGeom prst="line">
              <a:avLst/>
            </a:prstGeom>
            <a:noFill/>
            <a:ln w="28575">
              <a:solidFill>
                <a:srgbClr val="FFFFFF">
                  <a:alpha val="30000"/>
                </a:srgbClr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76" name="Text Box 24"/>
            <p:cNvSpPr txBox="1">
              <a:spLocks noChangeArrowheads="1"/>
            </p:cNvSpPr>
            <p:nvPr/>
          </p:nvSpPr>
          <p:spPr bwMode="auto">
            <a:xfrm>
              <a:off x="3946" y="1244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>
                  <a:solidFill>
                    <a:schemeClr val="bg2"/>
                  </a:solidFill>
                </a:rPr>
                <a:t>sting</a:t>
              </a:r>
            </a:p>
          </p:txBody>
        </p:sp>
        <p:sp>
          <p:nvSpPr>
            <p:cNvPr id="305177" name="Oval 25"/>
            <p:cNvSpPr>
              <a:spLocks noChangeArrowheads="1"/>
            </p:cNvSpPr>
            <p:nvPr/>
          </p:nvSpPr>
          <p:spPr bwMode="auto">
            <a:xfrm>
              <a:off x="4422" y="2672"/>
              <a:ext cx="636" cy="63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78" name="Oval 26"/>
            <p:cNvSpPr>
              <a:spLocks noChangeArrowheads="1"/>
            </p:cNvSpPr>
            <p:nvPr/>
          </p:nvSpPr>
          <p:spPr bwMode="auto">
            <a:xfrm>
              <a:off x="4717" y="1380"/>
              <a:ext cx="227" cy="227"/>
            </a:xfrm>
            <a:prstGeom prst="ellipse">
              <a:avLst/>
            </a:prstGeom>
            <a:noFill/>
            <a:ln w="38100">
              <a:solidFill>
                <a:srgbClr val="FFFFFF">
                  <a:alpha val="20000"/>
                </a:srgbClr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79" name="Line 27"/>
            <p:cNvSpPr>
              <a:spLocks noChangeShapeType="1"/>
            </p:cNvSpPr>
            <p:nvPr/>
          </p:nvSpPr>
          <p:spPr bwMode="auto">
            <a:xfrm flipH="1">
              <a:off x="4808" y="1607"/>
              <a:ext cx="20" cy="861"/>
            </a:xfrm>
            <a:prstGeom prst="line">
              <a:avLst/>
            </a:prstGeom>
            <a:noFill/>
            <a:ln w="28575">
              <a:solidFill>
                <a:srgbClr val="FFFFFF">
                  <a:alpha val="20000"/>
                </a:srgbClr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05180" name="Text Box 28"/>
            <p:cNvSpPr txBox="1">
              <a:spLocks noChangeArrowheads="1"/>
            </p:cNvSpPr>
            <p:nvPr/>
          </p:nvSpPr>
          <p:spPr bwMode="auto">
            <a:xfrm>
              <a:off x="4400" y="1198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>
                  <a:solidFill>
                    <a:srgbClr val="333333"/>
                  </a:solidFill>
                </a:rPr>
                <a:t>sting</a:t>
              </a:r>
            </a:p>
          </p:txBody>
        </p:sp>
        <p:sp>
          <p:nvSpPr>
            <p:cNvPr id="305181" name="Text Box 29"/>
            <p:cNvSpPr txBox="1">
              <a:spLocks noChangeArrowheads="1"/>
            </p:cNvSpPr>
            <p:nvPr/>
          </p:nvSpPr>
          <p:spPr bwMode="auto">
            <a:xfrm>
              <a:off x="4422" y="2750"/>
              <a:ext cx="635" cy="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GB" i="0" dirty="0">
                  <a:solidFill>
                    <a:schemeClr val="tx1"/>
                  </a:solidFill>
                </a:rPr>
                <a:t>death of fly</a:t>
              </a:r>
            </a:p>
          </p:txBody>
        </p:sp>
        <p:sp>
          <p:nvSpPr>
            <p:cNvPr id="305182" name="Oval 30"/>
            <p:cNvSpPr>
              <a:spLocks noChangeArrowheads="1"/>
            </p:cNvSpPr>
            <p:nvPr/>
          </p:nvSpPr>
          <p:spPr bwMode="auto">
            <a:xfrm>
              <a:off x="4456" y="2706"/>
              <a:ext cx="567" cy="567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298" name="Picture 2"/>
          <p:cNvPicPr>
            <a:picLocks noChangeAspect="1" noChangeArrowheads="1"/>
          </p:cNvPicPr>
          <p:nvPr/>
        </p:nvPicPr>
        <p:blipFill>
          <a:blip r:embed="rId2">
            <a:lum bright="-24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11327" name="Text Box 31"/>
          <p:cNvSpPr txBox="1">
            <a:spLocks noChangeArrowheads="1"/>
          </p:cNvSpPr>
          <p:nvPr/>
        </p:nvSpPr>
        <p:spPr bwMode="auto">
          <a:xfrm>
            <a:off x="765175" y="549275"/>
            <a:ext cx="3590925" cy="3393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>
              <a:spcBef>
                <a:spcPct val="25000"/>
              </a:spcBef>
            </a:pPr>
            <a:r>
              <a:rPr lang="en-GB" b="1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Plural activity</a:t>
            </a:r>
          </a:p>
          <a:p>
            <a:pPr algn="l">
              <a:spcBef>
                <a:spcPct val="25000"/>
              </a:spcBef>
            </a:pP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- multiple agents’ activities are individually organised around a single outcome</a:t>
            </a:r>
          </a:p>
          <a:p>
            <a:pPr algn="l">
              <a:spcBef>
                <a:spcPct val="25000"/>
              </a:spcBef>
            </a:pP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- this outcome occurs as a common effect </a:t>
            </a:r>
            <a:r>
              <a:rPr lang="en-GB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of, or is constituted by, all their </a:t>
            </a: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activities</a:t>
            </a:r>
          </a:p>
          <a:p>
            <a:pPr algn="l">
              <a:spcBef>
                <a:spcPct val="25000"/>
              </a:spcBef>
            </a:pPr>
            <a:endParaRPr lang="en-GB" i="0" dirty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  <p:grpSp>
        <p:nvGrpSpPr>
          <p:cNvPr id="32" name="Group 3"/>
          <p:cNvGrpSpPr>
            <a:grpSpLocks/>
          </p:cNvGrpSpPr>
          <p:nvPr/>
        </p:nvGrpSpPr>
        <p:grpSpPr bwMode="auto">
          <a:xfrm>
            <a:off x="4572000" y="260350"/>
            <a:ext cx="3492500" cy="4608513"/>
            <a:chOff x="2858" y="1198"/>
            <a:chExt cx="2200" cy="2903"/>
          </a:xfrm>
        </p:grpSpPr>
        <p:sp>
          <p:nvSpPr>
            <p:cNvPr id="33" name="Oval 4"/>
            <p:cNvSpPr>
              <a:spLocks noChangeArrowheads="1"/>
            </p:cNvSpPr>
            <p:nvPr/>
          </p:nvSpPr>
          <p:spPr bwMode="auto">
            <a:xfrm>
              <a:off x="3356" y="3693"/>
              <a:ext cx="227" cy="22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4" name="Line 5"/>
            <p:cNvSpPr>
              <a:spLocks noChangeShapeType="1"/>
            </p:cNvSpPr>
            <p:nvPr/>
          </p:nvSpPr>
          <p:spPr bwMode="auto">
            <a:xfrm flipV="1">
              <a:off x="3573" y="3295"/>
              <a:ext cx="817" cy="454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5" name="Text Box 6"/>
            <p:cNvSpPr txBox="1">
              <a:spLocks noChangeArrowheads="1"/>
            </p:cNvSpPr>
            <p:nvPr/>
          </p:nvSpPr>
          <p:spPr bwMode="auto">
            <a:xfrm>
              <a:off x="3084" y="3832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/>
                <a:t>sting</a:t>
              </a:r>
            </a:p>
          </p:txBody>
        </p:sp>
        <p:sp>
          <p:nvSpPr>
            <p:cNvPr id="36" name="Oval 7"/>
            <p:cNvSpPr>
              <a:spLocks noChangeArrowheads="1"/>
            </p:cNvSpPr>
            <p:nvPr/>
          </p:nvSpPr>
          <p:spPr bwMode="auto">
            <a:xfrm>
              <a:off x="3175" y="3282"/>
              <a:ext cx="227" cy="22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7" name="Line 8"/>
            <p:cNvSpPr>
              <a:spLocks noChangeShapeType="1"/>
            </p:cNvSpPr>
            <p:nvPr/>
          </p:nvSpPr>
          <p:spPr bwMode="auto">
            <a:xfrm flipV="1">
              <a:off x="3402" y="3149"/>
              <a:ext cx="907" cy="227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38" name="Text Box 9"/>
            <p:cNvSpPr txBox="1">
              <a:spLocks noChangeArrowheads="1"/>
            </p:cNvSpPr>
            <p:nvPr/>
          </p:nvSpPr>
          <p:spPr bwMode="auto">
            <a:xfrm>
              <a:off x="2903" y="3421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/>
                <a:t>sting</a:t>
              </a:r>
            </a:p>
          </p:txBody>
        </p:sp>
        <p:sp>
          <p:nvSpPr>
            <p:cNvPr id="39" name="Oval 10"/>
            <p:cNvSpPr>
              <a:spLocks noChangeArrowheads="1"/>
            </p:cNvSpPr>
            <p:nvPr/>
          </p:nvSpPr>
          <p:spPr bwMode="auto">
            <a:xfrm>
              <a:off x="3130" y="2828"/>
              <a:ext cx="227" cy="22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40" name="Line 11"/>
            <p:cNvSpPr>
              <a:spLocks noChangeShapeType="1"/>
            </p:cNvSpPr>
            <p:nvPr/>
          </p:nvSpPr>
          <p:spPr bwMode="auto">
            <a:xfrm>
              <a:off x="3357" y="2964"/>
              <a:ext cx="907" cy="3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41" name="Text Box 12"/>
            <p:cNvSpPr txBox="1">
              <a:spLocks noChangeArrowheads="1"/>
            </p:cNvSpPr>
            <p:nvPr/>
          </p:nvSpPr>
          <p:spPr bwMode="auto">
            <a:xfrm>
              <a:off x="2858" y="2967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/>
                <a:t>sting</a:t>
              </a:r>
            </a:p>
          </p:txBody>
        </p:sp>
        <p:sp>
          <p:nvSpPr>
            <p:cNvPr id="42" name="Oval 13"/>
            <p:cNvSpPr>
              <a:spLocks noChangeArrowheads="1"/>
            </p:cNvSpPr>
            <p:nvPr/>
          </p:nvSpPr>
          <p:spPr bwMode="auto">
            <a:xfrm>
              <a:off x="3220" y="2375"/>
              <a:ext cx="227" cy="227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43" name="Line 14"/>
            <p:cNvSpPr>
              <a:spLocks noChangeShapeType="1"/>
            </p:cNvSpPr>
            <p:nvPr/>
          </p:nvSpPr>
          <p:spPr bwMode="auto">
            <a:xfrm>
              <a:off x="3447" y="2511"/>
              <a:ext cx="862" cy="275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44" name="Text Box 15"/>
            <p:cNvSpPr txBox="1">
              <a:spLocks noChangeArrowheads="1"/>
            </p:cNvSpPr>
            <p:nvPr/>
          </p:nvSpPr>
          <p:spPr bwMode="auto">
            <a:xfrm>
              <a:off x="2948" y="2514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/>
                <a:t>sting</a:t>
              </a:r>
            </a:p>
          </p:txBody>
        </p:sp>
        <p:sp>
          <p:nvSpPr>
            <p:cNvPr id="45" name="Oval 16"/>
            <p:cNvSpPr>
              <a:spLocks noChangeArrowheads="1"/>
            </p:cNvSpPr>
            <p:nvPr/>
          </p:nvSpPr>
          <p:spPr bwMode="auto">
            <a:xfrm>
              <a:off x="3447" y="1967"/>
              <a:ext cx="227" cy="227"/>
            </a:xfrm>
            <a:prstGeom prst="ellipse">
              <a:avLst/>
            </a:prstGeom>
            <a:noFill/>
            <a:ln w="38100">
              <a:solidFill>
                <a:srgbClr val="FFFFFF">
                  <a:alpha val="50000"/>
                </a:srgbClr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46" name="Line 17"/>
            <p:cNvSpPr>
              <a:spLocks noChangeShapeType="1"/>
            </p:cNvSpPr>
            <p:nvPr/>
          </p:nvSpPr>
          <p:spPr bwMode="auto">
            <a:xfrm>
              <a:off x="3664" y="2141"/>
              <a:ext cx="726" cy="499"/>
            </a:xfrm>
            <a:prstGeom prst="line">
              <a:avLst/>
            </a:prstGeom>
            <a:noFill/>
            <a:ln w="28575">
              <a:solidFill>
                <a:srgbClr val="FFFFFF">
                  <a:alpha val="50000"/>
                </a:srgbClr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47" name="Text Box 18"/>
            <p:cNvSpPr txBox="1">
              <a:spLocks noChangeArrowheads="1"/>
            </p:cNvSpPr>
            <p:nvPr/>
          </p:nvSpPr>
          <p:spPr bwMode="auto">
            <a:xfrm>
              <a:off x="3175" y="2106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>
                  <a:solidFill>
                    <a:srgbClr val="C0C0C0"/>
                  </a:solidFill>
                </a:rPr>
                <a:t>sting</a:t>
              </a:r>
            </a:p>
          </p:txBody>
        </p:sp>
        <p:sp>
          <p:nvSpPr>
            <p:cNvPr id="48" name="Oval 19"/>
            <p:cNvSpPr>
              <a:spLocks noChangeArrowheads="1"/>
            </p:cNvSpPr>
            <p:nvPr/>
          </p:nvSpPr>
          <p:spPr bwMode="auto">
            <a:xfrm>
              <a:off x="3855" y="1607"/>
              <a:ext cx="227" cy="227"/>
            </a:xfrm>
            <a:prstGeom prst="ellipse">
              <a:avLst/>
            </a:prstGeom>
            <a:noFill/>
            <a:ln w="38100">
              <a:solidFill>
                <a:srgbClr val="FFFFFF">
                  <a:alpha val="39999"/>
                </a:srgbClr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49" name="Line 20"/>
            <p:cNvSpPr>
              <a:spLocks noChangeShapeType="1"/>
            </p:cNvSpPr>
            <p:nvPr/>
          </p:nvSpPr>
          <p:spPr bwMode="auto">
            <a:xfrm>
              <a:off x="4042" y="1793"/>
              <a:ext cx="499" cy="771"/>
            </a:xfrm>
            <a:prstGeom prst="line">
              <a:avLst/>
            </a:prstGeom>
            <a:noFill/>
            <a:ln w="28575">
              <a:solidFill>
                <a:srgbClr val="FFFFFF">
                  <a:alpha val="39999"/>
                </a:srgbClr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50" name="Text Box 21"/>
            <p:cNvSpPr txBox="1">
              <a:spLocks noChangeArrowheads="1"/>
            </p:cNvSpPr>
            <p:nvPr/>
          </p:nvSpPr>
          <p:spPr bwMode="auto">
            <a:xfrm>
              <a:off x="3583" y="1746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>
                  <a:solidFill>
                    <a:srgbClr val="969696"/>
                  </a:solidFill>
                </a:rPr>
                <a:t>sting</a:t>
              </a:r>
            </a:p>
          </p:txBody>
        </p:sp>
        <p:sp>
          <p:nvSpPr>
            <p:cNvPr id="51" name="Oval 22"/>
            <p:cNvSpPr>
              <a:spLocks noChangeArrowheads="1"/>
            </p:cNvSpPr>
            <p:nvPr/>
          </p:nvSpPr>
          <p:spPr bwMode="auto">
            <a:xfrm>
              <a:off x="4309" y="1425"/>
              <a:ext cx="227" cy="227"/>
            </a:xfrm>
            <a:prstGeom prst="ellipse">
              <a:avLst/>
            </a:prstGeom>
            <a:noFill/>
            <a:ln w="38100">
              <a:solidFill>
                <a:srgbClr val="FFFFFF">
                  <a:alpha val="30000"/>
                </a:srgbClr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52" name="Line 23"/>
            <p:cNvSpPr>
              <a:spLocks noChangeShapeType="1"/>
            </p:cNvSpPr>
            <p:nvPr/>
          </p:nvSpPr>
          <p:spPr bwMode="auto">
            <a:xfrm>
              <a:off x="4445" y="1652"/>
              <a:ext cx="227" cy="862"/>
            </a:xfrm>
            <a:prstGeom prst="line">
              <a:avLst/>
            </a:prstGeom>
            <a:noFill/>
            <a:ln w="28575">
              <a:solidFill>
                <a:srgbClr val="FFFFFF">
                  <a:alpha val="30000"/>
                </a:srgbClr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53" name="Text Box 24"/>
            <p:cNvSpPr txBox="1">
              <a:spLocks noChangeArrowheads="1"/>
            </p:cNvSpPr>
            <p:nvPr/>
          </p:nvSpPr>
          <p:spPr bwMode="auto">
            <a:xfrm>
              <a:off x="3946" y="1244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>
                  <a:solidFill>
                    <a:schemeClr val="bg2"/>
                  </a:solidFill>
                </a:rPr>
                <a:t>sting</a:t>
              </a:r>
            </a:p>
          </p:txBody>
        </p:sp>
        <p:sp>
          <p:nvSpPr>
            <p:cNvPr id="54" name="Oval 25"/>
            <p:cNvSpPr>
              <a:spLocks noChangeArrowheads="1"/>
            </p:cNvSpPr>
            <p:nvPr/>
          </p:nvSpPr>
          <p:spPr bwMode="auto">
            <a:xfrm>
              <a:off x="4422" y="2672"/>
              <a:ext cx="636" cy="63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55" name="Oval 26"/>
            <p:cNvSpPr>
              <a:spLocks noChangeArrowheads="1"/>
            </p:cNvSpPr>
            <p:nvPr/>
          </p:nvSpPr>
          <p:spPr bwMode="auto">
            <a:xfrm>
              <a:off x="4717" y="1380"/>
              <a:ext cx="227" cy="227"/>
            </a:xfrm>
            <a:prstGeom prst="ellipse">
              <a:avLst/>
            </a:prstGeom>
            <a:noFill/>
            <a:ln w="38100">
              <a:solidFill>
                <a:srgbClr val="FFFFFF">
                  <a:alpha val="20000"/>
                </a:srgbClr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56" name="Line 27"/>
            <p:cNvSpPr>
              <a:spLocks noChangeShapeType="1"/>
            </p:cNvSpPr>
            <p:nvPr/>
          </p:nvSpPr>
          <p:spPr bwMode="auto">
            <a:xfrm flipH="1">
              <a:off x="4808" y="1607"/>
              <a:ext cx="20" cy="861"/>
            </a:xfrm>
            <a:prstGeom prst="line">
              <a:avLst/>
            </a:prstGeom>
            <a:noFill/>
            <a:ln w="28575">
              <a:solidFill>
                <a:srgbClr val="FFFFFF">
                  <a:alpha val="20000"/>
                </a:srgbClr>
              </a:solidFill>
              <a:round/>
              <a:headEnd/>
              <a:tailEnd type="triangle" w="lg" len="lg"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  <p:sp>
          <p:nvSpPr>
            <p:cNvPr id="57" name="Text Box 28"/>
            <p:cNvSpPr txBox="1">
              <a:spLocks noChangeArrowheads="1"/>
            </p:cNvSpPr>
            <p:nvPr/>
          </p:nvSpPr>
          <p:spPr bwMode="auto">
            <a:xfrm>
              <a:off x="4400" y="1198"/>
              <a:ext cx="494" cy="2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GB" i="0" dirty="0">
                  <a:solidFill>
                    <a:srgbClr val="333333"/>
                  </a:solidFill>
                </a:rPr>
                <a:t>sting</a:t>
              </a:r>
            </a:p>
          </p:txBody>
        </p:sp>
        <p:sp>
          <p:nvSpPr>
            <p:cNvPr id="58" name="Text Box 29"/>
            <p:cNvSpPr txBox="1">
              <a:spLocks noChangeArrowheads="1"/>
            </p:cNvSpPr>
            <p:nvPr/>
          </p:nvSpPr>
          <p:spPr bwMode="auto">
            <a:xfrm>
              <a:off x="4422" y="2750"/>
              <a:ext cx="635" cy="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GB" i="0" dirty="0">
                  <a:solidFill>
                    <a:schemeClr val="tx1"/>
                  </a:solidFill>
                </a:rPr>
                <a:t>death of fly</a:t>
              </a:r>
            </a:p>
          </p:txBody>
        </p:sp>
        <p:sp>
          <p:nvSpPr>
            <p:cNvPr id="59" name="Oval 30"/>
            <p:cNvSpPr>
              <a:spLocks noChangeArrowheads="1"/>
            </p:cNvSpPr>
            <p:nvPr/>
          </p:nvSpPr>
          <p:spPr bwMode="auto">
            <a:xfrm>
              <a:off x="4456" y="2706"/>
              <a:ext cx="567" cy="567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anchor="ctr">
              <a:prstTxWarp prst="textNoShape">
                <a:avLst/>
              </a:prstTxWarp>
              <a:spAutoFit/>
            </a:bodyPr>
            <a:lstStyle/>
            <a:p>
              <a:endParaRPr lang="en-US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27" name="Text Box 31"/>
          <p:cNvSpPr txBox="1">
            <a:spLocks noChangeArrowheads="1"/>
          </p:cNvSpPr>
          <p:nvPr/>
        </p:nvSpPr>
        <p:spPr bwMode="auto">
          <a:xfrm>
            <a:off x="765175" y="549275"/>
            <a:ext cx="3590925" cy="3393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>
              <a:spcBef>
                <a:spcPct val="25000"/>
              </a:spcBef>
            </a:pPr>
            <a:r>
              <a:rPr lang="en-GB" b="1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Plural activity</a:t>
            </a:r>
          </a:p>
          <a:p>
            <a:pPr algn="l">
              <a:spcBef>
                <a:spcPct val="25000"/>
              </a:spcBef>
            </a:pP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- multiple agents’ activities are individually organised around a single outcome</a:t>
            </a:r>
          </a:p>
          <a:p>
            <a:pPr algn="l">
              <a:spcBef>
                <a:spcPct val="25000"/>
              </a:spcBef>
            </a:pP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- this outcome occurs as a common effect </a:t>
            </a:r>
            <a:r>
              <a:rPr lang="en-GB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of, or is constituted by, all their </a:t>
            </a: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activities</a:t>
            </a:r>
          </a:p>
          <a:p>
            <a:pPr algn="l">
              <a:spcBef>
                <a:spcPct val="25000"/>
              </a:spcBef>
            </a:pPr>
            <a:endParaRPr lang="en-GB" i="0" dirty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27" name="Text Box 31"/>
          <p:cNvSpPr txBox="1">
            <a:spLocks noChangeArrowheads="1"/>
          </p:cNvSpPr>
          <p:nvPr/>
        </p:nvSpPr>
        <p:spPr bwMode="auto">
          <a:xfrm>
            <a:off x="765175" y="549275"/>
            <a:ext cx="3590925" cy="3393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>
              <a:spcBef>
                <a:spcPct val="25000"/>
              </a:spcBef>
            </a:pPr>
            <a:r>
              <a:rPr lang="en-GB" b="1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Plural activity</a:t>
            </a:r>
          </a:p>
          <a:p>
            <a:pPr algn="l">
              <a:spcBef>
                <a:spcPct val="25000"/>
              </a:spcBef>
            </a:pP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- multiple agents’ activities are individually organised around a single outcome</a:t>
            </a:r>
          </a:p>
          <a:p>
            <a:pPr algn="l">
              <a:spcBef>
                <a:spcPct val="25000"/>
              </a:spcBef>
            </a:pP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- this outcome occurs as a common effect </a:t>
            </a:r>
            <a:r>
              <a:rPr lang="en-GB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of, or is constituted by, all their </a:t>
            </a: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activities</a:t>
            </a:r>
          </a:p>
          <a:p>
            <a:pPr algn="l">
              <a:spcBef>
                <a:spcPct val="25000"/>
              </a:spcBef>
            </a:pPr>
            <a:endParaRPr lang="en-GB" i="0" dirty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Text Box 31"/>
          <p:cNvSpPr txBox="1">
            <a:spLocks noChangeArrowheads="1"/>
          </p:cNvSpPr>
          <p:nvPr/>
        </p:nvSpPr>
        <p:spPr bwMode="auto">
          <a:xfrm>
            <a:off x="4800600" y="533400"/>
            <a:ext cx="3590925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>
              <a:spcBef>
                <a:spcPct val="25000"/>
              </a:spcBef>
            </a:pPr>
            <a:r>
              <a:rPr lang="en-GB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Almost sufficient </a:t>
            </a:r>
            <a:r>
              <a:rPr lang="en-GB" b="1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conditions for joint action</a:t>
            </a:r>
          </a:p>
          <a:p>
            <a:pPr algn="l">
              <a:spcBef>
                <a:spcPct val="25000"/>
              </a:spcBef>
            </a:pPr>
            <a:r>
              <a:rPr lang="en-GB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- plural activity</a:t>
            </a:r>
          </a:p>
          <a:p>
            <a:pPr algn="l">
              <a:spcBef>
                <a:spcPct val="25000"/>
              </a:spcBef>
            </a:pP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-</a:t>
            </a:r>
            <a:r>
              <a:rPr lang="en-GB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something coordinates the agents’ activities</a:t>
            </a:r>
          </a:p>
          <a:p>
            <a:pPr algn="l">
              <a:spcBef>
                <a:spcPct val="25000"/>
              </a:spcBef>
            </a:pPr>
            <a:r>
              <a:rPr lang="en-GB" i="0" dirty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-</a:t>
            </a:r>
            <a:r>
              <a:rPr lang="en-GB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 the coordination is, or would normally be, among the causes of the outcome</a:t>
            </a:r>
          </a:p>
          <a:p>
            <a:pPr algn="l">
              <a:spcBef>
                <a:spcPct val="25000"/>
              </a:spcBef>
            </a:pPr>
            <a:endParaRPr lang="en-GB" i="0" dirty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85800" y="838200"/>
            <a:ext cx="3733800" cy="1587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block’</a:t>
            </a:r>
          </a:p>
          <a:p>
            <a:pPr>
              <a:spcAft>
                <a:spcPts val="1100"/>
              </a:spcAf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85800" y="838200"/>
            <a:ext cx="3733800" cy="3901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block’</a:t>
            </a:r>
          </a:p>
          <a:p>
            <a:pPr>
              <a:spcAft>
                <a:spcPts val="1100"/>
              </a:spcAf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‘Left Leg and Right Leg between them supported the table’ </a:t>
            </a: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 intentionally’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685800" y="838200"/>
            <a:ext cx="3733800" cy="3901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block’</a:t>
            </a:r>
          </a:p>
          <a:p>
            <a:pPr>
              <a:spcAft>
                <a:spcPts val="1100"/>
              </a:spcAft>
            </a:pPr>
            <a:endParaRPr lang="en-US" i="0" dirty="0" smtClean="0">
              <a:effectLst>
                <a:outerShdw blurRad="50800" dist="38100" dir="2700000">
                  <a:srgbClr val="000000">
                    <a:alpha val="43000"/>
                  </a:srgbClr>
                </a:outerShdw>
              </a:effectLst>
            </a:endParaRP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‘Left Leg and Right Leg between them supported the table’ </a:t>
            </a:r>
          </a:p>
          <a:p>
            <a:pPr>
              <a:spcAft>
                <a:spcPts val="1100"/>
              </a:spcAft>
            </a:pPr>
            <a:r>
              <a:rPr lang="en-US" i="0" dirty="0" smtClean="0">
                <a:effectLst>
                  <a:outerShdw blurRad="50800" dist="38100" dir="2700000">
                    <a:srgbClr val="000000">
                      <a:alpha val="43000"/>
                    </a:srgbClr>
                  </a:outerShdw>
                </a:effectLst>
              </a:rPr>
              <a:t>‘Ayesha and Beatrice between them lifted the block intentionally’</a:t>
            </a:r>
          </a:p>
        </p:txBody>
      </p:sp>
      <p:sp>
        <p:nvSpPr>
          <p:cNvPr id="5" name="Notched Right Arrow 4"/>
          <p:cNvSpPr/>
          <p:nvPr/>
        </p:nvSpPr>
        <p:spPr bwMode="auto">
          <a:xfrm>
            <a:off x="163348" y="3407545"/>
            <a:ext cx="609600" cy="381000"/>
          </a:xfrm>
          <a:prstGeom prst="notchedRightArrow">
            <a:avLst>
              <a:gd name="adj1" fmla="val 50000"/>
              <a:gd name="adj2" fmla="val 75861"/>
            </a:avLst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 rot="21540000">
            <a:off x="533400" y="4365115"/>
            <a:ext cx="6248400" cy="5334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 rad="50800">
              <a:schemeClr val="tx1">
                <a:lumMod val="50000"/>
                <a:lumOff val="50000"/>
                <a:alpha val="52000"/>
              </a:scheme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381861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/>
              <a:t>the ‘potential role of shared emotions in [...] joint action (e.g. initiating, </a:t>
            </a:r>
            <a:r>
              <a:rPr lang="en-US" i="0" dirty="0" smtClean="0"/>
              <a:t>motivating</a:t>
            </a:r>
            <a:r>
              <a:rPr lang="en-US" i="0" dirty="0"/>
              <a:t>, structuring, facilitating).’</a:t>
            </a: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motivates people to engage in joint action?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What are the perceptual, cognitive, and motor processes that enable effective joint action?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ea typeface="Arial" charset="0"/>
                <a:cs typeface="Arial" charset="0"/>
              </a:rPr>
              <a:t>What distinguishes joint from individual actions?</a:t>
            </a:r>
            <a:endParaRPr lang="en-US" i="0" dirty="0">
              <a:solidFill>
                <a:srgbClr val="FFFFFF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ea typeface="Arial" charset="0"/>
              <a:cs typeface="Arial" charset="0"/>
            </a:endParaRP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1110177"/>
          </a:xfrm>
          <a:prstGeom prst="rect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/>
              <a:t>the ‘potential role of shared emotions in [...] joint </a:t>
            </a:r>
            <a:r>
              <a:rPr lang="en-US" i="0" dirty="0" smtClean="0"/>
              <a:t>action’</a:t>
            </a: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72000" y="2709000"/>
            <a:ext cx="7200000" cy="432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 Obstacle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1787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painting </a:t>
            </a:r>
            <a:r>
              <a:rPr lang="en-US" i="0" dirty="0"/>
              <a:t>the house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lifting </a:t>
            </a:r>
            <a:r>
              <a:rPr lang="en-US" i="0" dirty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 heavy sofa </a:t>
            </a: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preparing </a:t>
            </a:r>
            <a:r>
              <a:rPr lang="en-US" i="0" dirty="0"/>
              <a:t>a hollandaise sauce </a:t>
            </a:r>
            <a:r>
              <a:rPr lang="en-US" i="0" dirty="0" smtClean="0"/>
              <a:t>together</a:t>
            </a:r>
            <a:endParaRPr lang="en-US" i="0" dirty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going </a:t>
            </a:r>
            <a:r>
              <a:rPr lang="en-US" i="0" dirty="0"/>
              <a:t>to Chicago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walking together</a:t>
            </a:r>
            <a:endParaRPr lang="en-US" i="0" dirty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 rot="21540000">
            <a:off x="535199" y="1437011"/>
            <a:ext cx="3734751" cy="34911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 rad="50800">
              <a:schemeClr val="tx1">
                <a:lumMod val="50000"/>
                <a:lumOff val="50000"/>
                <a:alpha val="52000"/>
              </a:scheme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1787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painting </a:t>
            </a:r>
            <a:r>
              <a:rPr lang="en-US" i="0" dirty="0"/>
              <a:t>the house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lifting </a:t>
            </a:r>
            <a:r>
              <a:rPr lang="en-US" i="0" dirty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 heavy sofa </a:t>
            </a: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preparing </a:t>
            </a:r>
            <a:r>
              <a:rPr lang="en-US" i="0" dirty="0"/>
              <a:t>a hollandaise sauce </a:t>
            </a:r>
            <a:r>
              <a:rPr lang="en-US" i="0" dirty="0" smtClean="0"/>
              <a:t>together</a:t>
            </a:r>
            <a:endParaRPr lang="en-US" i="0" dirty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going </a:t>
            </a:r>
            <a:r>
              <a:rPr lang="en-US" i="0" dirty="0"/>
              <a:t>to Chicago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walking together</a:t>
            </a:r>
            <a:endParaRPr lang="en-US" i="0" dirty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1787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painting </a:t>
            </a:r>
            <a:r>
              <a:rPr lang="en-US" i="0" dirty="0"/>
              <a:t>the house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lifting </a:t>
            </a:r>
            <a:r>
              <a:rPr lang="en-US" i="0" dirty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 heavy sofa </a:t>
            </a: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preparing </a:t>
            </a:r>
            <a:r>
              <a:rPr lang="en-US" i="0" dirty="0"/>
              <a:t>a hollandaise sauce </a:t>
            </a:r>
            <a:r>
              <a:rPr lang="en-US" i="0" dirty="0" smtClean="0"/>
              <a:t>together</a:t>
            </a:r>
            <a:endParaRPr lang="en-US" i="0" dirty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going </a:t>
            </a:r>
            <a:r>
              <a:rPr lang="en-US" i="0" dirty="0"/>
              <a:t>to Chicago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walking together</a:t>
            </a:r>
            <a:endParaRPr lang="en-US" i="0" dirty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92138" y="1033463"/>
            <a:ext cx="7292975" cy="443929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painting </a:t>
            </a:r>
            <a:r>
              <a:rPr lang="en-US" i="0" dirty="0"/>
              <a:t>the house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lifting </a:t>
            </a:r>
            <a:r>
              <a:rPr lang="en-US" i="0" dirty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a heavy sofa </a:t>
            </a:r>
            <a:r>
              <a:rPr lang="en-US" i="0" dirty="0" smtClean="0"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preparing </a:t>
            </a:r>
            <a:r>
              <a:rPr lang="en-US" i="0" dirty="0"/>
              <a:t>a hollandaise sauce </a:t>
            </a:r>
            <a:r>
              <a:rPr lang="en-US" i="0" dirty="0" smtClean="0"/>
              <a:t>together</a:t>
            </a:r>
            <a:endParaRPr lang="en-US" i="0" dirty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going </a:t>
            </a:r>
            <a:r>
              <a:rPr lang="en-US" i="0" dirty="0"/>
              <a:t>to Chicago </a:t>
            </a:r>
            <a:r>
              <a:rPr lang="en-US" i="0" dirty="0" smtClean="0"/>
              <a:t>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walking together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 smtClean="0"/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Shared emotion is not a feature of every joint action.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There are characteristic features common to all joint actions (e.g. shared intention).</a:t>
            </a:r>
          </a:p>
          <a:p>
            <a:pPr>
              <a:spcAft>
                <a:spcPts val="11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/>
              <a:t>Only such features are relevant to answering constitutive questions about what joint action is.</a:t>
            </a:r>
            <a:endParaRPr lang="en-US" i="0" dirty="0" smtClean="0">
              <a:solidFill>
                <a:srgbClr val="FFFFFF"/>
              </a:solidFill>
              <a:ea typeface="Arial" charset="0"/>
              <a:cs typeface="Arial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81000" y="3886200"/>
            <a:ext cx="7467600" cy="22098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27811</TotalTime>
  <Words>1400</Words>
  <Application>Microsoft Macintosh PowerPoint</Application>
  <PresentationFormat>On-screen Show (4:3)</PresentationFormat>
  <Paragraphs>183</Paragraphs>
  <Slides>37</Slides>
  <Notes>32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</vt:vector>
  </TitlesOfParts>
  <Manager/>
  <Company/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steve</dc:creator>
  <cp:keywords/>
  <dc:description/>
  <cp:lastModifiedBy>s b</cp:lastModifiedBy>
  <cp:revision>974</cp:revision>
  <cp:lastPrinted>1601-01-01T00:00:00Z</cp:lastPrinted>
  <dcterms:created xsi:type="dcterms:W3CDTF">2010-10-25T09:31:00Z</dcterms:created>
  <dcterms:modified xsi:type="dcterms:W3CDTF">2010-10-25T21:34:33Z</dcterms:modified>
  <cp:category/>
</cp:coreProperties>
</file>